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Weighted F1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MLP</c:v>
                </c:pt>
                <c:pt idx="1">
                  <c:v>LSTM</c:v>
                </c:pt>
                <c:pt idx="2">
                  <c:v>1D-CNN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0.7639</c:v>
                </c:pt>
                <c:pt idx="1">
                  <c:v>0.78</c:v>
                </c:pt>
                <c:pt idx="2">
                  <c:v>0.7579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ROC-AUC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MLP</c:v>
                </c:pt>
                <c:pt idx="1">
                  <c:v>LSTM</c:v>
                </c:pt>
                <c:pt idx="2">
                  <c:v>1D-CNN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0.9231</c:v>
                </c:pt>
                <c:pt idx="1">
                  <c:v>0.9434</c:v>
                </c:pt>
                <c:pt idx="2">
                  <c:v>0.941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PR-AUC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MLP</c:v>
                </c:pt>
                <c:pt idx="1">
                  <c:v>LSTM</c:v>
                </c:pt>
                <c:pt idx="2">
                  <c:v>1D-CNN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0.8699</c:v>
                </c:pt>
                <c:pt idx="1">
                  <c:v>0.9222</c:v>
                </c:pt>
                <c:pt idx="2">
                  <c:v>0.9182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.0"/>
          <c:min val="0.7"/>
        </c:scaling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Mean |SHAP|</c:v>
                </c:pt>
              </c:strCache>
            </c:strRef>
          </c:tx>
          <c:cat>
            <c:strRef>
              <c:f>Sheet1!$A$2:$A$11</c:f>
              <c:strCache>
                <c:ptCount val="10"/>
                <c:pt idx="0">
                  <c:v>dst_host_srv_serror_rate</c:v>
                </c:pt>
                <c:pt idx="1">
                  <c:v>same_srv_rate</c:v>
                </c:pt>
                <c:pt idx="2">
                  <c:v>dst_host_same_srv_rate</c:v>
                </c:pt>
                <c:pt idx="3">
                  <c:v>serror_rate</c:v>
                </c:pt>
                <c:pt idx="4">
                  <c:v>count</c:v>
                </c:pt>
                <c:pt idx="5">
                  <c:v>dst_host_serror_rate</c:v>
                </c:pt>
                <c:pt idx="6">
                  <c:v>rerror_rate</c:v>
                </c:pt>
                <c:pt idx="7">
                  <c:v>protocol_type</c:v>
                </c:pt>
                <c:pt idx="8">
                  <c:v>dst_host_rerror_rate</c:v>
                </c:pt>
                <c:pt idx="9">
                  <c:v>logged_in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0.0252</c:v>
                </c:pt>
                <c:pt idx="1">
                  <c:v>0.0256</c:v>
                </c:pt>
                <c:pt idx="2">
                  <c:v>0.0319</c:v>
                </c:pt>
                <c:pt idx="3">
                  <c:v>0.038</c:v>
                </c:pt>
                <c:pt idx="4">
                  <c:v>0.0398</c:v>
                </c:pt>
                <c:pt idx="5">
                  <c:v>0.0427</c:v>
                </c:pt>
                <c:pt idx="6">
                  <c:v>0.0479</c:v>
                </c:pt>
                <c:pt idx="7">
                  <c:v>0.0573</c:v>
                </c:pt>
                <c:pt idx="8">
                  <c:v>0.0619</c:v>
                </c:pt>
                <c:pt idx="9">
                  <c:v>0.095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Frequency in top-10 / 30</c:v>
                </c:pt>
              </c:strCache>
            </c:strRef>
          </c:tx>
          <c:cat>
            <c:strRef>
              <c:f>Sheet1!$A$2:$A$11</c:f>
              <c:strCache>
                <c:ptCount val="10"/>
                <c:pt idx="0">
                  <c:v>hot</c:v>
                </c:pt>
                <c:pt idx="1">
                  <c:v>su_attempted</c:v>
                </c:pt>
                <c:pt idx="2">
                  <c:v>root_shell</c:v>
                </c:pt>
                <c:pt idx="3">
                  <c:v>logged_in</c:v>
                </c:pt>
                <c:pt idx="4">
                  <c:v>num_shells</c:v>
                </c:pt>
                <c:pt idx="5">
                  <c:v>num_failed_logins</c:v>
                </c:pt>
                <c:pt idx="6">
                  <c:v>dst_host_rerror_rate</c:v>
                </c:pt>
                <c:pt idx="7">
                  <c:v>protocol_type</c:v>
                </c:pt>
                <c:pt idx="8">
                  <c:v>rerror_rate</c:v>
                </c:pt>
                <c:pt idx="9">
                  <c:v>wrong_fragment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17</c:v>
                </c:pt>
                <c:pt idx="1">
                  <c:v>17</c:v>
                </c:pt>
                <c:pt idx="2">
                  <c:v>18</c:v>
                </c:pt>
                <c:pt idx="3">
                  <c:v>18</c:v>
                </c:pt>
                <c:pt idx="4">
                  <c:v>21</c:v>
                </c:pt>
                <c:pt idx="5">
                  <c:v>21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30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PCC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ε=0.01</c:v>
                </c:pt>
                <c:pt idx="1">
                  <c:v>ε=0.03</c:v>
                </c:pt>
                <c:pt idx="2">
                  <c:v>ε=0.05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0.6293</c:v>
                </c:pt>
                <c:pt idx="1">
                  <c:v>0.5861</c:v>
                </c:pt>
                <c:pt idx="2">
                  <c:v>0.5676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0.7"/>
          <c:min val="0.5"/>
        </c:scaling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Confidence drop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Top-3</c:v>
                </c:pt>
                <c:pt idx="1">
                  <c:v>Top-5</c:v>
                </c:pt>
                <c:pt idx="2">
                  <c:v>Top-10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0.3355</c:v>
                </c:pt>
                <c:pt idx="1">
                  <c:v>0.3592</c:v>
                </c:pt>
                <c:pt idx="2">
                  <c:v>0.4938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0.6"/>
          <c:min val="0.0"/>
        </c:scaling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914400"/>
            <a:ext cx="10789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solidFill>
                  <a:srgbClr val="12233F"/>
                </a:solidFill>
              </a:defRPr>
            </a:pPr>
            <a:r>
              <a:t>Explainable Intrusion Detection System (X-IDS)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965960"/>
            <a:ext cx="10332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2671BF"/>
                </a:solidFill>
              </a:defRPr>
            </a:pPr>
            <a:r>
              <a:t>Deep Learning Project — NSL-KDD + MLP/LSTM/CNN + SHAP/LIME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60120" y="3063240"/>
            <a:ext cx="2468880" cy="1371600"/>
          </a:xfrm>
          <a:prstGeom prst="roundRect">
            <a:avLst/>
          </a:prstGeom>
          <a:solidFill>
            <a:srgbClr val="009688"/>
          </a:solidFill>
          <a:ln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172968"/>
            <a:ext cx="2194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Best Model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502152"/>
            <a:ext cx="21945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LSTM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402336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W-F1 = 0.7800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11880" y="3063240"/>
            <a:ext cx="2468880" cy="1371600"/>
          </a:xfrm>
          <a:prstGeom prst="roundRect">
            <a:avLst/>
          </a:prstGeom>
          <a:solidFill>
            <a:srgbClr val="2671BF"/>
          </a:solidFill>
          <a:ln>
            <a:solidFill>
              <a:srgbClr val="2671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49040" y="3172968"/>
            <a:ext cx="2194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Dataset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9040" y="3502152"/>
            <a:ext cx="21945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151K / 34K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40" y="402336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NSL-KDD train/test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3063240"/>
            <a:ext cx="2468880" cy="1371600"/>
          </a:xfrm>
          <a:prstGeom prst="roundRect">
            <a:avLst/>
          </a:prstGeom>
          <a:solidFill>
            <a:srgbClr val="F57C00"/>
          </a:solidFill>
          <a:ln>
            <a:solidFill>
              <a:srgbClr val="F57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0" y="3172968"/>
            <a:ext cx="2194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XAI Methods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3502152"/>
            <a:ext cx="21945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SHAP + LIME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02336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global + local explanations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15400" y="3063240"/>
            <a:ext cx="2468880" cy="137160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52560" y="3172968"/>
            <a:ext cx="2194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Main Question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2560" y="3502152"/>
            <a:ext cx="21945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Trust?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52560" y="402336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stability + security risk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65392"/>
            <a:ext cx="8686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Explainable Intrusion Detection System (X-IDS) — ICCN-INE2 Deep Learning Project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4712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000">
                <a:solidFill>
                  <a:srgbClr val="12233F"/>
                </a:solidFill>
              </a:defRPr>
            </a:pPr>
            <a:r>
              <a:t>Motivation: IDS Accuracy Is Not Enough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09728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5A5A"/>
                </a:solidFill>
              </a:defRPr>
            </a:pPr>
            <a:r>
              <a:t>Security analysts need to know why a connection is flagged as malicious.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5303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Classical IDS gives alerts; deep IDS often behaves like a black box.</a:t>
            </a:r>
          </a:p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In cybersecurity, false positives waste analyst time and false negatives are dangerous.</a:t>
            </a:r>
          </a:p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Explainability helps validate alerts, debug models, and identify risky feature reliance.</a:t>
            </a:r>
          </a:p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But explanations can also leak evasion strategies to attackers.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0" y="1920240"/>
            <a:ext cx="1143000" cy="1051560"/>
          </a:xfrm>
          <a:prstGeom prst="roundRect">
            <a:avLst/>
          </a:prstGeom>
          <a:solidFill>
            <a:srgbClr val="2671BF"/>
          </a:solidFill>
          <a:ln>
            <a:solidFill>
              <a:srgbClr val="2671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37960" y="2029968"/>
            <a:ext cx="8686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37960" y="2359152"/>
            <a:ext cx="868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Connection</a:t>
            </a:r>
          </a:p>
        </p:txBody>
      </p:sp>
      <p:sp>
        <p:nvSpPr>
          <p:cNvPr id="8" name="Right Arrow 7"/>
          <p:cNvSpPr/>
          <p:nvPr/>
        </p:nvSpPr>
        <p:spPr>
          <a:xfrm>
            <a:off x="7479792" y="2267712"/>
            <a:ext cx="411480" cy="320040"/>
          </a:xfrm>
          <a:prstGeom prst="rightArrow">
            <a:avLst/>
          </a:prstGeom>
          <a:solidFill>
            <a:srgbClr val="5A5A5A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726679" y="1920240"/>
            <a:ext cx="1143000" cy="1051560"/>
          </a:xfrm>
          <a:prstGeom prst="roundRect">
            <a:avLst/>
          </a:prstGeom>
          <a:solidFill>
            <a:srgbClr val="009688"/>
          </a:solidFill>
          <a:ln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0" y="2029968"/>
            <a:ext cx="8686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Deep IDS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0" y="2359152"/>
            <a:ext cx="868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Model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8805672" y="2267712"/>
            <a:ext cx="411480" cy="320040"/>
          </a:xfrm>
          <a:prstGeom prst="rightArrow">
            <a:avLst/>
          </a:prstGeom>
          <a:solidFill>
            <a:srgbClr val="5A5A5A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052560" y="1920240"/>
            <a:ext cx="1143000" cy="1051560"/>
          </a:xfrm>
          <a:prstGeom prst="roundRect">
            <a:avLst/>
          </a:prstGeom>
          <a:solidFill>
            <a:srgbClr val="F57C00"/>
          </a:solidFill>
          <a:ln>
            <a:solidFill>
              <a:srgbClr val="F57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89720" y="2029968"/>
            <a:ext cx="8686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Prediction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89720" y="2359152"/>
            <a:ext cx="868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Normal/Attack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10131552" y="2267712"/>
            <a:ext cx="411480" cy="320040"/>
          </a:xfrm>
          <a:prstGeom prst="rightArrow">
            <a:avLst/>
          </a:prstGeom>
          <a:solidFill>
            <a:srgbClr val="5A5A5A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378440" y="1920240"/>
            <a:ext cx="1143000" cy="105156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515600" y="2029968"/>
            <a:ext cx="8686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Explanation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0" y="2359152"/>
            <a:ext cx="868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Why?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65392"/>
            <a:ext cx="8686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Explainable Intrusion Detection System (X-IDS) — ICCN-INE2 Deep Learning Project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4712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000">
                <a:solidFill>
                  <a:srgbClr val="12233F"/>
                </a:solidFill>
              </a:defRPr>
            </a:pPr>
            <a:r>
              <a:t>Research 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09728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5A5A"/>
                </a:solidFill>
              </a:defRPr>
            </a:pPr>
            <a:r>
              <a:t>The project evaluates performance, interpretability, stability, and security impact.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100">
                <a:solidFill>
                  <a:srgbClr val="12233F"/>
                </a:solidFill>
              </a:defRPr>
            </a:pPr>
            <a:r>
              <a:t>RQ1 — Can deep models detect intrusions on NSL-KDD with acceptable performance?</a:t>
            </a:r>
          </a:p>
          <a:p>
            <a:pPr>
              <a:spcAft>
                <a:spcPts val="600"/>
              </a:spcAft>
              <a:defRPr sz="2100">
                <a:solidFill>
                  <a:srgbClr val="12233F"/>
                </a:solidFill>
              </a:defRPr>
            </a:pPr>
            <a:r>
              <a:t>RQ2 — Which network features drive anomaly predictions?</a:t>
            </a:r>
          </a:p>
          <a:p>
            <a:pPr>
              <a:spcAft>
                <a:spcPts val="600"/>
              </a:spcAft>
              <a:defRPr sz="2100">
                <a:solidFill>
                  <a:srgbClr val="12233F"/>
                </a:solidFill>
              </a:defRPr>
            </a:pPr>
            <a:r>
              <a:t>RQ3 — Do SHAP and LIME agree on important features?</a:t>
            </a:r>
          </a:p>
          <a:p>
            <a:pPr>
              <a:spcAft>
                <a:spcPts val="600"/>
              </a:spcAft>
              <a:defRPr sz="2100">
                <a:solidFill>
                  <a:srgbClr val="12233F"/>
                </a:solidFill>
              </a:defRPr>
            </a:pPr>
            <a:r>
              <a:t>RQ4 — Are explanations stable under small input perturbations and stochastic reruns?</a:t>
            </a:r>
          </a:p>
          <a:p>
            <a:pPr>
              <a:spcAft>
                <a:spcPts val="600"/>
              </a:spcAft>
              <a:defRPr sz="2100">
                <a:solidFill>
                  <a:srgbClr val="12233F"/>
                </a:solidFill>
              </a:defRPr>
            </a:pPr>
            <a:r>
              <a:t>RQ5 — Are the most important features attacker-manipulable or robust sensor-side statistics?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65392"/>
            <a:ext cx="8686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Explainable Intrusion Detection System (X-IDS) — ICCN-INE2 Deep Learning Project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000">
                <a:solidFill>
                  <a:srgbClr val="12233F"/>
                </a:solidFill>
              </a:defRPr>
            </a:pPr>
            <a:r>
              <a:t>Dataset: NSL-KDD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09728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5A5A"/>
                </a:solidFill>
              </a:defRPr>
            </a:pPr>
            <a:r>
              <a:t>A benchmark dataset for intrusion detection with 41 connection-level features.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25880"/>
            <a:ext cx="2148840" cy="1234440"/>
          </a:xfrm>
          <a:prstGeom prst="roundRect">
            <a:avLst/>
          </a:prstGeom>
          <a:solidFill>
            <a:srgbClr val="2671BF"/>
          </a:solidFill>
          <a:ln>
            <a:solidFill>
              <a:srgbClr val="2671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35607"/>
            <a:ext cx="18745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Training Set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764792"/>
            <a:ext cx="1874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151,165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86000"/>
            <a:ext cx="1874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records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063240" y="1325880"/>
            <a:ext cx="2148840" cy="1234440"/>
          </a:xfrm>
          <a:prstGeom prst="roundRect">
            <a:avLst/>
          </a:prstGeom>
          <a:solidFill>
            <a:srgbClr val="009688"/>
          </a:solidFill>
          <a:ln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200400" y="1435607"/>
            <a:ext cx="18745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Test Set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0" y="1764792"/>
            <a:ext cx="1874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34,394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0" y="2286000"/>
            <a:ext cx="1874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records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94960" y="1325880"/>
            <a:ext cx="2148840" cy="1234440"/>
          </a:xfrm>
          <a:prstGeom prst="roundRect">
            <a:avLst/>
          </a:prstGeom>
          <a:solidFill>
            <a:srgbClr val="F57C00"/>
          </a:solidFill>
          <a:ln>
            <a:solidFill>
              <a:srgbClr val="F57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532120" y="1435607"/>
            <a:ext cx="18745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Features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32120" y="1764792"/>
            <a:ext cx="1874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41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32120" y="2286000"/>
            <a:ext cx="1874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3 categorical + 38 numeric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26679" y="1325880"/>
            <a:ext cx="2148840" cy="123444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0" y="1435607"/>
            <a:ext cx="18745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Task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63840" y="1764792"/>
            <a:ext cx="1874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Binary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63840" y="2286000"/>
            <a:ext cx="1874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normal vs anomaly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8400" y="1325880"/>
            <a:ext cx="1417320" cy="1234440"/>
          </a:xfrm>
          <a:prstGeom prst="roundRect">
            <a:avLst/>
          </a:prstGeom>
          <a:solidFill>
            <a:srgbClr val="2E7D32"/>
          </a:solidFill>
          <a:ln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195560" y="1435607"/>
            <a:ext cx="11430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Seed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195560" y="1764792"/>
            <a:ext cx="1143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42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195560" y="2286000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reproducible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3017520"/>
            <a:ext cx="1069848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Train distribution: 80,792 normal / 70,373 anomaly.</a:t>
            </a:r>
          </a:p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Test distribution: 22,531 anomaly / 11,863 normal — distribution shift from training.</a:t>
            </a:r>
          </a:p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Preprocessing: LabelEncoder for protocol_type, service, flag; MinMaxScaler [0,1] for all features.</a:t>
            </a:r>
          </a:p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Why [0,1]? Makes neural training stable and perturbation-based XAI evaluation meaningful.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6565392"/>
            <a:ext cx="8686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Explainable Intrusion Detection System (X-IDS) — ICCN-INE2 Deep Learning Project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4712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000">
                <a:solidFill>
                  <a:srgbClr val="12233F"/>
                </a:solidFill>
              </a:defRPr>
            </a:pPr>
            <a:r>
              <a:t>Pipeline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09728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5A5A"/>
                </a:solidFill>
              </a:defRPr>
            </a:pPr>
            <a:r>
              <a:t>End-to-end reproducible Colab pipeline.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920240"/>
            <a:ext cx="1508760" cy="1188720"/>
          </a:xfrm>
          <a:prstGeom prst="roundRect">
            <a:avLst/>
          </a:prstGeom>
          <a:solidFill>
            <a:srgbClr val="2671BF"/>
          </a:solidFill>
          <a:ln>
            <a:solidFill>
              <a:srgbClr val="2671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2029968"/>
            <a:ext cx="12344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1. Load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359152"/>
            <a:ext cx="123443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NSL-KDD</a:t>
            </a:r>
          </a:p>
        </p:txBody>
      </p:sp>
      <p:sp>
        <p:nvSpPr>
          <p:cNvPr id="7" name="Right Arrow 6"/>
          <p:cNvSpPr/>
          <p:nvPr/>
        </p:nvSpPr>
        <p:spPr>
          <a:xfrm>
            <a:off x="1874519" y="2331720"/>
            <a:ext cx="411480" cy="274320"/>
          </a:xfrm>
          <a:prstGeom prst="rightArrow">
            <a:avLst/>
          </a:prstGeom>
          <a:solidFill>
            <a:srgbClr val="5A5A5A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2404872" y="1920240"/>
            <a:ext cx="1508760" cy="1188720"/>
          </a:xfrm>
          <a:prstGeom prst="roundRect">
            <a:avLst/>
          </a:prstGeom>
          <a:solidFill>
            <a:srgbClr val="009688"/>
          </a:solidFill>
          <a:ln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42032" y="2029968"/>
            <a:ext cx="12344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2. Encode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2032" y="2359152"/>
            <a:ext cx="123443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+ Scale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776472" y="2331720"/>
            <a:ext cx="411480" cy="274320"/>
          </a:xfrm>
          <a:prstGeom prst="rightArrow">
            <a:avLst/>
          </a:prstGeom>
          <a:solidFill>
            <a:srgbClr val="5A5A5A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06824" y="1920240"/>
            <a:ext cx="1508760" cy="1188720"/>
          </a:xfrm>
          <a:prstGeom prst="roundRect">
            <a:avLst/>
          </a:prstGeom>
          <a:solidFill>
            <a:srgbClr val="F57C00"/>
          </a:solidFill>
          <a:ln>
            <a:solidFill>
              <a:srgbClr val="F57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43984" y="2029968"/>
            <a:ext cx="12344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3. Train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43984" y="2359152"/>
            <a:ext cx="123443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3 Models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5678424" y="2331720"/>
            <a:ext cx="411480" cy="274320"/>
          </a:xfrm>
          <a:prstGeom prst="rightArrow">
            <a:avLst/>
          </a:prstGeom>
          <a:solidFill>
            <a:srgbClr val="5A5A5A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208776" y="1920240"/>
            <a:ext cx="1508760" cy="1188720"/>
          </a:xfrm>
          <a:prstGeom prst="roundRect">
            <a:avLst/>
          </a:prstGeom>
          <a:solidFill>
            <a:srgbClr val="2E7D32"/>
          </a:solidFill>
          <a:ln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2029968"/>
            <a:ext cx="12344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4. Explain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2359152"/>
            <a:ext cx="123443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SHAP/LIME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7580375" y="2331720"/>
            <a:ext cx="411480" cy="274320"/>
          </a:xfrm>
          <a:prstGeom prst="rightArrow">
            <a:avLst/>
          </a:prstGeom>
          <a:solidFill>
            <a:srgbClr val="5A5A5A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110728" y="1920240"/>
            <a:ext cx="1508760" cy="118872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47888" y="2029968"/>
            <a:ext cx="12344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5. Evaluate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47888" y="2359152"/>
            <a:ext cx="123443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Stability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9482328" y="2331720"/>
            <a:ext cx="411480" cy="274320"/>
          </a:xfrm>
          <a:prstGeom prst="rightArrow">
            <a:avLst/>
          </a:prstGeom>
          <a:solidFill>
            <a:srgbClr val="5A5A5A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10012680" y="1920240"/>
            <a:ext cx="1508760" cy="1188720"/>
          </a:xfrm>
          <a:prstGeom prst="roundRect">
            <a:avLst/>
          </a:prstGeom>
          <a:solidFill>
            <a:srgbClr val="C62828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149840" y="2029968"/>
            <a:ext cx="12344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6. Security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49840" y="2359152"/>
            <a:ext cx="123443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Analysis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38404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All experiments were run in Colab on a Tesla T4 GPU.</a:t>
            </a:r>
          </a:p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Final notebook: explainable_ids_full_pipeline.ipynb - Colab.pdf from the updated GitHub repository.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02920" y="6565392"/>
            <a:ext cx="8686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Explainable Intrusion Detection System (X-IDS) — ICCN-INE2 Deep Learning Project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24712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000">
                <a:solidFill>
                  <a:srgbClr val="12233F"/>
                </a:solidFill>
              </a:defRPr>
            </a:pPr>
            <a:r>
              <a:t>Deep Learning Models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09728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5A5A"/>
                </a:solidFill>
              </a:defRPr>
            </a:pPr>
            <a:r>
              <a:t>Three lightweight architectures for tabular network traffic.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1520" y="1417320"/>
          <a:ext cx="1078992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7480"/>
                <a:gridCol w="2697480"/>
                <a:gridCol w="2697480"/>
                <a:gridCol w="2697480"/>
              </a:tblGrid>
              <a:tr h="68580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Model</a:t>
                      </a:r>
                    </a:p>
                  </a:txBody>
                  <a:tcPr>
                    <a:solidFill>
                      <a:srgbClr val="12233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Parameters</a:t>
                      </a:r>
                    </a:p>
                  </a:txBody>
                  <a:tcPr>
                    <a:solidFill>
                      <a:srgbClr val="12233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Architecture</a:t>
                      </a:r>
                    </a:p>
                  </a:txBody>
                  <a:tcPr>
                    <a:solidFill>
                      <a:srgbClr val="12233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Rationale</a:t>
                      </a:r>
                    </a:p>
                  </a:txBody>
                  <a:tcPr>
                    <a:solidFill>
                      <a:srgbClr val="12233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MLP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52,802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Dense 256→128→64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Strong tabular baseline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LSTM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52,578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2-layer LSTM, hidden=64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Treats features as a sequence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1D-CNN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91,074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Conv1D 64→128 + pooling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Learns local feature patterns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461772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Training: Adam, learning rate 1e-3, weight decay 1e-4, batch size 256, 50 epochs, class-weighted CrossEntropyLoss.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65392"/>
            <a:ext cx="8686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Explainable Intrusion Detection System (X-IDS) — ICCN-INE2 Deep Learning Project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4712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000">
                <a:solidFill>
                  <a:srgbClr val="12233F"/>
                </a:solidFill>
              </a:defRPr>
            </a:pPr>
            <a:r>
              <a:t>Model Performance Results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09728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5A5A"/>
                </a:solidFill>
              </a:defRPr>
            </a:pPr>
            <a:r>
              <a:t>LSTM achieved the best weighted F1 and strongest ranking metrics.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731520" y="1325880"/>
          <a:ext cx="6492240" cy="42976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7635240" y="1417320"/>
            <a:ext cx="3566160" cy="1143000"/>
          </a:xfrm>
          <a:prstGeom prst="roundRect">
            <a:avLst/>
          </a:prstGeom>
          <a:solidFill>
            <a:srgbClr val="009688"/>
          </a:solidFill>
          <a:ln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0" y="1527048"/>
            <a:ext cx="32918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Winner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0" y="1856232"/>
            <a:ext cx="32918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LSTM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237744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W-F1 0.7800 | ROC-AUC 0.9434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35240" y="2788920"/>
            <a:ext cx="3566160" cy="1143000"/>
          </a:xfrm>
          <a:prstGeom prst="roundRect">
            <a:avLst/>
          </a:prstGeom>
          <a:solidFill>
            <a:srgbClr val="2671BF"/>
          </a:solidFill>
          <a:ln>
            <a:solidFill>
              <a:srgbClr val="2671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2898648"/>
            <a:ext cx="32918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Fastest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3227832"/>
            <a:ext cx="32918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MLP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0" y="3749039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145.1 seconds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35240" y="4160520"/>
            <a:ext cx="3566160" cy="1143000"/>
          </a:xfrm>
          <a:prstGeom prst="roundRect">
            <a:avLst/>
          </a:prstGeom>
          <a:solidFill>
            <a:srgbClr val="F57C00"/>
          </a:solidFill>
          <a:ln>
            <a:solidFill>
              <a:srgbClr val="F57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0" y="4270248"/>
            <a:ext cx="32918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Observation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4599431"/>
            <a:ext cx="32918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CNN close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0" y="512064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higher params, lower F1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6565392"/>
            <a:ext cx="8686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Explainable Intrusion Detection System (X-IDS) — ICCN-INE2 Deep Learning Project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000">
                <a:solidFill>
                  <a:srgbClr val="12233F"/>
                </a:solidFill>
              </a:defRPr>
            </a:pPr>
            <a:r>
              <a:t>SHAP: Global Feature Importance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09728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5A5A"/>
                </a:solidFill>
              </a:defRPr>
            </a:pPr>
            <a:r>
              <a:t>Top features driving anomaly-class explanations for the MLP.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640080" y="1188720"/>
          <a:ext cx="6766560" cy="49377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26679" y="1417320"/>
            <a:ext cx="393192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2233F"/>
                </a:solidFill>
              </a:defRPr>
            </a:pPr>
            <a:r>
              <a:t>Most important: logged_in (0.0950).</a:t>
            </a:r>
          </a:p>
          <a:p>
            <a:pPr>
              <a:spcAft>
                <a:spcPts val="600"/>
              </a:spcAft>
              <a:defRPr sz="1600">
                <a:solidFill>
                  <a:srgbClr val="12233F"/>
                </a:solidFill>
              </a:defRPr>
            </a:pPr>
            <a:r>
              <a:t>Several top features are host-side error/rate statistics.</a:t>
            </a:r>
          </a:p>
          <a:p>
            <a:pPr>
              <a:spcAft>
                <a:spcPts val="600"/>
              </a:spcAft>
              <a:defRPr sz="1600">
                <a:solidFill>
                  <a:srgbClr val="12233F"/>
                </a:solidFill>
              </a:defRPr>
            </a:pPr>
            <a:r>
              <a:t>SHAP gives global ranking plus local explanations for individual predictions.</a:t>
            </a:r>
          </a:p>
          <a:p>
            <a:pPr>
              <a:spcAft>
                <a:spcPts val="600"/>
              </a:spcAft>
              <a:defRPr sz="1600">
                <a:solidFill>
                  <a:srgbClr val="12233F"/>
                </a:solidFill>
              </a:defRPr>
            </a:pPr>
            <a:r>
              <a:t>Interpretation: model uses both login/content indicators and aggregated traffic behavior.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65392"/>
            <a:ext cx="8686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Explainable Intrusion Detection System (X-IDS) — ICCN-INE2 Deep Learning Project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4712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000">
                <a:solidFill>
                  <a:srgbClr val="12233F"/>
                </a:solidFill>
              </a:defRPr>
            </a:pPr>
            <a:r>
              <a:t>LIME vs SHAP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09728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5A5A"/>
                </a:solidFill>
              </a:defRPr>
            </a:pPr>
            <a:r>
              <a:t>The two explainers did not strongly agree on feature rankings.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640080" y="1234440"/>
          <a:ext cx="6675120" cy="46634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7726679" y="1463040"/>
            <a:ext cx="3474720" cy="1234440"/>
          </a:xfrm>
          <a:prstGeom prst="roundRect">
            <a:avLst/>
          </a:prstGeom>
          <a:solidFill>
            <a:srgbClr val="C62828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0" y="1572768"/>
            <a:ext cx="32004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Rank Agreement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0" y="1901952"/>
            <a:ext cx="3200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ρ = 0.0714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200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p = 0.8665, 8 common features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26679" y="2880360"/>
            <a:ext cx="3749039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2233F"/>
                </a:solidFill>
              </a:defRPr>
            </a:pPr>
            <a:r>
              <a:t>LIME selected wrong_fragment, rerror_rate, protocol_type and dst_host_rerror_rate in all 30 explanations.</a:t>
            </a:r>
          </a:p>
          <a:p>
            <a:pPr>
              <a:spcAft>
                <a:spcPts val="600"/>
              </a:spcAft>
              <a:defRPr sz="1500">
                <a:solidFill>
                  <a:srgbClr val="12233F"/>
                </a:solidFill>
              </a:defRPr>
            </a:pPr>
            <a:r>
              <a:t>Low Spearman correlation means SHAP and LIME emphasize different explanations.</a:t>
            </a:r>
          </a:p>
          <a:p>
            <a:pPr>
              <a:spcAft>
                <a:spcPts val="600"/>
              </a:spcAft>
              <a:defRPr sz="1500">
                <a:solidFill>
                  <a:srgbClr val="12233F"/>
                </a:solidFill>
              </a:defRPr>
            </a:pPr>
            <a:r>
              <a:t>Takeaway: analysts should not blindly trust a single XAI method.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6565392"/>
            <a:ext cx="8686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Explainable Intrusion Detection System (X-IDS) — ICCN-INE2 Deep Learning Project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4712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000">
                <a:solidFill>
                  <a:srgbClr val="12233F"/>
                </a:solidFill>
              </a:defRPr>
            </a:pPr>
            <a:r>
              <a:t>Explanation Stability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09728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5A5A"/>
                </a:solidFill>
              </a:defRPr>
            </a:pPr>
            <a:r>
              <a:t>SHAP is stable for small perturbations, less stable as noise increases; LIME is borderline stable.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731520" y="1325880"/>
          <a:ext cx="4937760" cy="42976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172200" y="1417320"/>
            <a:ext cx="2103120" cy="1234440"/>
          </a:xfrm>
          <a:prstGeom prst="roundRect">
            <a:avLst/>
          </a:prstGeom>
          <a:solidFill>
            <a:srgbClr val="2E7D32"/>
          </a:solidFill>
          <a:ln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309360" y="1527048"/>
            <a:ext cx="182879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SHAP ε=0.01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856232"/>
            <a:ext cx="182879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0.6293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2377440"/>
            <a:ext cx="1828799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STABLE &gt; 0.6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503920" y="1417320"/>
            <a:ext cx="2103120" cy="1234440"/>
          </a:xfrm>
          <a:prstGeom prst="roundRect">
            <a:avLst/>
          </a:prstGeom>
          <a:solidFill>
            <a:srgbClr val="C62828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41080" y="1527048"/>
            <a:ext cx="182879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SHAP ε=0.05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41080" y="1856232"/>
            <a:ext cx="182879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0.5676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41080" y="2377440"/>
            <a:ext cx="1828799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UNSTABLE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2971800"/>
            <a:ext cx="2103120" cy="1234440"/>
          </a:xfrm>
          <a:prstGeom prst="roundRect">
            <a:avLst/>
          </a:prstGeom>
          <a:solidFill>
            <a:srgbClr val="F57C00"/>
          </a:solidFill>
          <a:ln>
            <a:solidFill>
              <a:srgbClr val="F57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09360" y="3081528"/>
            <a:ext cx="182879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LIME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3410712"/>
            <a:ext cx="182879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0.6054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3931920"/>
            <a:ext cx="1828799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borderline stable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03920" y="2971800"/>
            <a:ext cx="31089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2233F"/>
                </a:solidFill>
              </a:defRPr>
            </a:pPr>
            <a:r>
              <a:t>SENS_MAX rises from 0.3130 to 0.4527 as ε increases.</a:t>
            </a:r>
          </a:p>
          <a:p>
            <a:pPr>
              <a:spcAft>
                <a:spcPts val="600"/>
              </a:spcAft>
              <a:defRPr sz="1400">
                <a:solidFill>
                  <a:srgbClr val="12233F"/>
                </a:solidFill>
              </a:defRPr>
            </a:pPr>
            <a:r>
              <a:t>PCC threshold used: 0.6, inspired by SAFARI-style stability evaluation.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2920" y="6565392"/>
            <a:ext cx="8686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Explainable Intrusion Detection System (X-IDS) — ICCN-INE2 Deep Learning Project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4712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000">
                <a:solidFill>
                  <a:srgbClr val="12233F"/>
                </a:solidFill>
              </a:defRPr>
            </a:pPr>
            <a:r>
              <a:t>Faithfulness: Feature Masking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09728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5A5A"/>
                </a:solidFill>
              </a:defRPr>
            </a:pPr>
            <a:r>
              <a:t>If top explanation features are truly important, masking them should reduce confidence.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731520" y="1325880"/>
          <a:ext cx="5486400" cy="42062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20840" y="1600200"/>
            <a:ext cx="466344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Masking the top-10 SHAP features caused the largest average confidence drop: 0.4938.</a:t>
            </a:r>
          </a:p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This supports that SHAP identifies features the model actually relies on.</a:t>
            </a:r>
          </a:p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Large standard deviations mean faithfulness varies by instance.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65392"/>
            <a:ext cx="8686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Explainable Intrusion Detection System (X-IDS) — ICCN-INE2 Deep Learning Project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4712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000">
                <a:solidFill>
                  <a:srgbClr val="12233F"/>
                </a:solidFill>
              </a:defRPr>
            </a:pPr>
            <a:r>
              <a:t>Security Implications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09728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5A5A"/>
                </a:solidFill>
              </a:defRPr>
            </a:pPr>
            <a:r>
              <a:t>Explanations help analysts, but can also help attackers.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325880"/>
          <a:ext cx="109728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61722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Category</a:t>
                      </a:r>
                    </a:p>
                  </a:txBody>
                  <a:tcPr>
                    <a:solidFill>
                      <a:srgbClr val="12233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Examples</a:t>
                      </a:r>
                    </a:p>
                  </a:txBody>
                  <a:tcPr>
                    <a:solidFill>
                      <a:srgbClr val="12233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Risk interpretation</a:t>
                      </a:r>
                    </a:p>
                  </a:txBody>
                  <a:tcPr>
                    <a:solidFill>
                      <a:srgbClr val="12233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Non-manipulable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logged_in, dst_host_* rates, same_srv_rate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More robust: attacker cannot directly control sensor statistics</a:t>
                      </a:r>
                    </a:p>
                  </a:txBody>
                  <a:tcPr/>
                </a:tc>
              </a:tr>
              <a:tr h="617220"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Partial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protocol_type, count, serror_rate, rerror_rate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Can be influenced but constrained by network behavior</a:t>
                      </a:r>
                    </a:p>
                  </a:txBody>
                  <a:tcPr/>
                </a:tc>
              </a:tr>
              <a:tr h="617220"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Manipulable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src_bytes, dst_bytes, hot, login counters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/>
                      </a:pPr>
                      <a:r>
                        <a:t>Easier targets for evasion if highly important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425196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2233F"/>
                </a:solidFill>
              </a:defRPr>
            </a:pPr>
            <a:r>
              <a:t>Our top SHAP features include many non-manipulable or only partially manipulable features → better robustness against simple evasion.</a:t>
            </a:r>
          </a:p>
          <a:p>
            <a:pPr>
              <a:spcAft>
                <a:spcPts val="600"/>
              </a:spcAft>
              <a:defRPr sz="1700">
                <a:solidFill>
                  <a:srgbClr val="12233F"/>
                </a:solidFill>
              </a:defRPr>
            </a:pPr>
            <a:r>
              <a:t>However, exposing explanations should be access-controlled and rate-limited because repeated queries can reveal model strategy.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65392"/>
            <a:ext cx="8686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Explainable Intrusion Detection System (X-IDS) — ICCN-INE2 Deep Learning Project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4712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000">
                <a:solidFill>
                  <a:srgbClr val="12233F"/>
                </a:solidFill>
              </a:defRPr>
            </a:pPr>
            <a:r>
              <a:t>Limitations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09728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5A5A"/>
                </a:solidFill>
              </a:defRPr>
            </a:pPr>
            <a:r>
              <a:t>What we should be careful about when interpreting the results.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12233F"/>
                </a:solidFill>
              </a:defRPr>
            </a:pPr>
            <a:r>
              <a:t>NSL-KDD is a benchmark dataset; real network traffic is more complex and changes over time.</a:t>
            </a:r>
          </a:p>
          <a:p>
            <a:pPr>
              <a:spcAft>
                <a:spcPts val="600"/>
              </a:spcAft>
              <a:defRPr sz="2000">
                <a:solidFill>
                  <a:srgbClr val="12233F"/>
                </a:solidFill>
              </a:defRPr>
            </a:pPr>
            <a:r>
              <a:t>LabelEncoder preserves 41 features for explainability, but imposes artificial ordering on categorical variables.</a:t>
            </a:r>
          </a:p>
          <a:p>
            <a:pPr>
              <a:spcAft>
                <a:spcPts val="600"/>
              </a:spcAft>
              <a:defRPr sz="2000">
                <a:solidFill>
                  <a:srgbClr val="12233F"/>
                </a:solidFill>
              </a:defRPr>
            </a:pPr>
            <a:r>
              <a:t>SHAP KernelExplainer is model-agnostic but computationally expensive, so explanations used sampled subsets.</a:t>
            </a:r>
          </a:p>
          <a:p>
            <a:pPr>
              <a:spcAft>
                <a:spcPts val="600"/>
              </a:spcAft>
              <a:defRPr sz="2000">
                <a:solidFill>
                  <a:srgbClr val="12233F"/>
                </a:solidFill>
              </a:defRPr>
            </a:pPr>
            <a:r>
              <a:t>LIME is stochastic and sensitive to perturbation settings.</a:t>
            </a:r>
          </a:p>
          <a:p>
            <a:pPr>
              <a:spcAft>
                <a:spcPts val="600"/>
              </a:spcAft>
              <a:defRPr sz="2000">
                <a:solidFill>
                  <a:srgbClr val="12233F"/>
                </a:solidFill>
              </a:defRPr>
            </a:pPr>
            <a:r>
              <a:t>The project evaluates explanation reliability, not a full adversarial robustness defense.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65392"/>
            <a:ext cx="8686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Explainable Intrusion Detection System (X-IDS) — ICCN-INE2 Deep Learning Project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000">
                <a:solidFill>
                  <a:srgbClr val="12233F"/>
                </a:solidFill>
              </a:defRPr>
            </a:pPr>
            <a:r>
              <a:t>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09728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A5A5A"/>
                </a:solidFill>
              </a:defRPr>
            </a:pPr>
            <a:r>
              <a:t>Explainable IDS is possible, but explanation trust must be evaluated.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325880"/>
            <a:ext cx="2560320" cy="1280160"/>
          </a:xfrm>
          <a:prstGeom prst="roundRect">
            <a:avLst/>
          </a:prstGeom>
          <a:solidFill>
            <a:srgbClr val="009688"/>
          </a:solidFill>
          <a:ln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0120" y="1435607"/>
            <a:ext cx="22860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Best Detector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1764792"/>
            <a:ext cx="2286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LSTM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286000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W-F1 0.7800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11880" y="1325880"/>
            <a:ext cx="2560320" cy="1280160"/>
          </a:xfrm>
          <a:prstGeom prst="roundRect">
            <a:avLst/>
          </a:prstGeom>
          <a:solidFill>
            <a:srgbClr val="2671BF"/>
          </a:solidFill>
          <a:ln>
            <a:solidFill>
              <a:srgbClr val="2671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49040" y="1435607"/>
            <a:ext cx="22860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Best XAI Insight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9040" y="1764792"/>
            <a:ext cx="2286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SHAP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40" y="2286000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clear global features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1325880"/>
            <a:ext cx="2560320" cy="1280160"/>
          </a:xfrm>
          <a:prstGeom prst="roundRect">
            <a:avLst/>
          </a:prstGeom>
          <a:solidFill>
            <a:srgbClr val="C62828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7960" y="1435607"/>
            <a:ext cx="22860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Key Warning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1764792"/>
            <a:ext cx="22860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Low agreement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60" y="2286000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SHAP vs LIME ρ=0.0714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89720" y="1325880"/>
            <a:ext cx="2194560" cy="1280160"/>
          </a:xfrm>
          <a:prstGeom prst="roundRect">
            <a:avLst/>
          </a:prstGeom>
          <a:solidFill>
            <a:srgbClr val="F57C00"/>
          </a:solidFill>
          <a:ln>
            <a:solidFill>
              <a:srgbClr val="F57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26880" y="1435607"/>
            <a:ext cx="1920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Security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0" y="1764792"/>
            <a:ext cx="1920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Controlled XAI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6880" y="2286000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t>avoid leakage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3063240"/>
            <a:ext cx="1024128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Deep learning IDS models achieved useful performance on NSL-KDD.</a:t>
            </a:r>
          </a:p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Explanations reveal meaningful network features, especially login and error-rate indicators.</a:t>
            </a:r>
          </a:p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Explanation stability is not guaranteed: it depends on perturbation size and method.</a:t>
            </a:r>
          </a:p>
          <a:p>
            <a:pPr>
              <a:spcAft>
                <a:spcPts val="600"/>
              </a:spcAft>
              <a:defRPr sz="1800">
                <a:solidFill>
                  <a:srgbClr val="12233F"/>
                </a:solidFill>
              </a:defRPr>
            </a:pPr>
            <a:r>
              <a:t>In security settings, explanations should support analysts — not replace defense-in-depth.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6565392"/>
            <a:ext cx="8686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Explainable Intrusion Detection System (X-IDS) — ICCN-INE2 Deep Learning Project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4712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33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143000"/>
            <a:ext cx="10789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</a:defRPr>
            </a:pPr>
            <a: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148840"/>
            <a:ext cx="103327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80360" y="3657600"/>
            <a:ext cx="64008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FFFFFF"/>
                </a:solidFill>
              </a:defRPr>
            </a:pPr>
            <a:r>
              <a:t>Repository: cathrica/deep-learning-project</a:t>
            </a:r>
          </a:p>
          <a:p>
            <a:pPr>
              <a:spcAft>
                <a:spcPts val="600"/>
              </a:spcAft>
              <a:defRPr sz="1800">
                <a:solidFill>
                  <a:srgbClr val="FFFFFF"/>
                </a:solidFill>
              </a:defRPr>
            </a:pPr>
            <a:r>
              <a:t>Updated GitHub repo: github.com/sloka1c/DPL</a:t>
            </a:r>
          </a:p>
          <a:p>
            <a:pPr>
              <a:spcAft>
                <a:spcPts val="600"/>
              </a:spcAft>
              <a:defRPr sz="1800">
                <a:solidFill>
                  <a:srgbClr val="FFFFFF"/>
                </a:solidFill>
              </a:defRPr>
            </a:pPr>
            <a:r>
              <a:t>Final artifact: explainable_ids_full_pipeline.ipynb - Colab.pdf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65392"/>
            <a:ext cx="8686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Explainable Intrusion Detection System (X-IDS) — ICCN-INE2 Deep Learning Project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